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2327400" y="1402560"/>
            <a:ext cx="4488840" cy="552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2327400" y="1402560"/>
            <a:ext cx="4488840" cy="552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2327400" y="1402560"/>
            <a:ext cx="4488840" cy="552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2327400" y="1402560"/>
            <a:ext cx="4488840" cy="552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327400" y="1402560"/>
            <a:ext cx="4488840" cy="5528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7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286160" y="0"/>
            <a:ext cx="72000" cy="51433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4358520" y="-77400"/>
            <a:ext cx="3852720" cy="53006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44160" y="1404000"/>
            <a:ext cx="8455320" cy="2146320"/>
          </a:xfrm>
          <a:prstGeom prst="rect">
            <a:avLst/>
          </a:prstGeom>
        </p:spPr>
        <p:txBody>
          <a:bodyPr tIns="91440" bIns="91440" anchor="ctr">
            <a:normAutofit fontScale="49000"/>
          </a:bodyPr>
          <a:p>
            <a:r>
              <a:rPr b="0" lang="es-CO" sz="6800" spc="-1" strike="noStrike">
                <a:solidFill>
                  <a:srgbClr val="000000"/>
                </a:solidFill>
                <a:latin typeface="Arial"/>
              </a:rPr>
              <a:t>Pulse para editar el </a:t>
            </a:r>
            <a:r>
              <a:rPr b="0" lang="es-CO" sz="6800" spc="-1" strike="noStrike">
                <a:solidFill>
                  <a:srgbClr val="000000"/>
                </a:solidFill>
                <a:latin typeface="Arial"/>
              </a:rPr>
              <a:t>formato del texto de </a:t>
            </a:r>
            <a:r>
              <a:rPr b="0" lang="es-CO" sz="680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es-CO" sz="6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EBA794F-EDED-4478-94BB-69A09F524047}" type="slidenum">
              <a:rPr b="0" lang="es-419" sz="10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&lt;número&gt;</a:t>
            </a:fld>
            <a:endParaRPr b="0" lang="es-CO" sz="10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</a:t>
            </a: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o nivel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esquem</a:t>
            </a: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4358520" y="-121320"/>
            <a:ext cx="3852720" cy="53751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82680" y="433800"/>
            <a:ext cx="7899480" cy="572400"/>
          </a:xfrm>
          <a:prstGeom prst="rect">
            <a:avLst/>
          </a:prstGeom>
        </p:spPr>
        <p:txBody>
          <a:bodyPr tIns="91440" bIns="91440">
            <a:normAutofit fontScale="86000"/>
          </a:bodyPr>
          <a:p>
            <a:r>
              <a:rPr b="0" lang="es-CO" sz="3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D43BC88-38DE-41A6-98FF-15C194439386}" type="slidenum">
              <a:rPr b="0" lang="es-419" sz="10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&lt;número&gt;</a:t>
            </a:fld>
            <a:endParaRPr b="0" lang="es-CO" sz="1000" spc="-1" strike="noStrike">
              <a:latin typeface="Times New Roman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311760" y="1159560"/>
            <a:ext cx="7164360" cy="3434040"/>
          </a:xfrm>
          <a:prstGeom prst="rect">
            <a:avLst/>
          </a:prstGeom>
          <a:solidFill>
            <a:schemeClr val="lt1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-4266720" y="1172880"/>
            <a:ext cx="7038360" cy="340776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CustomShape 6"/>
          <p:cNvSpPr/>
          <p:nvPr/>
        </p:nvSpPr>
        <p:spPr>
          <a:xfrm>
            <a:off x="8183160" y="-66240"/>
            <a:ext cx="794520" cy="5289480"/>
          </a:xfrm>
          <a:prstGeom prst="rect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358520" y="-66240"/>
            <a:ext cx="4785120" cy="52894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 fontScale="86000"/>
          </a:bodyPr>
          <a:p>
            <a:r>
              <a:rPr b="0" lang="es-CO" sz="3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11760" y="1234080"/>
            <a:ext cx="3999600" cy="333432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B7D437A-CF86-4A27-8686-7E828D71339C}" type="slidenum">
              <a:rPr b="0" lang="es-419" sz="10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&lt;número&gt;</a:t>
            </a:fld>
            <a:endParaRPr b="0" lang="es-CO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213120"/>
            <a:ext cx="8520120" cy="572400"/>
          </a:xfrm>
          <a:prstGeom prst="rect">
            <a:avLst/>
          </a:prstGeom>
        </p:spPr>
        <p:txBody>
          <a:bodyPr tIns="91440" bIns="91440">
            <a:normAutofit fontScale="86000"/>
          </a:bodyPr>
          <a:p>
            <a:r>
              <a:rPr b="0" lang="es-CO" sz="3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2E2B3BE-466A-4ADE-82FF-6C78D669D942}" type="slidenum">
              <a:rPr b="0" lang="es-419" sz="10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&lt;número&gt;</a:t>
            </a:fld>
            <a:endParaRPr b="0" lang="es-CO" sz="1000" spc="-1" strike="noStrike">
              <a:latin typeface="Times New Roman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121320" y="949680"/>
            <a:ext cx="8867520" cy="4008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8183160" y="-66240"/>
            <a:ext cx="794520" cy="5289480"/>
          </a:xfrm>
          <a:prstGeom prst="rect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2264040" y="1303200"/>
            <a:ext cx="6658920" cy="1291680"/>
          </a:xfrm>
          <a:prstGeom prst="rect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PlaceHolder 2"/>
          <p:cNvSpPr>
            <a:spLocks noGrp="1"/>
          </p:cNvSpPr>
          <p:nvPr>
            <p:ph type="title"/>
          </p:nvPr>
        </p:nvSpPr>
        <p:spPr>
          <a:xfrm>
            <a:off x="2327400" y="1402560"/>
            <a:ext cx="4488840" cy="1192320"/>
          </a:xfrm>
          <a:prstGeom prst="rect">
            <a:avLst/>
          </a:prstGeom>
        </p:spPr>
        <p:txBody>
          <a:bodyPr tIns="91440" bIns="91440" anchor="b">
            <a:normAutofit fontScale="48000"/>
          </a:bodyPr>
          <a:p>
            <a:r>
              <a:rPr b="0" lang="es-CO" sz="3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/>
          </p:nvPr>
        </p:nvSpPr>
        <p:spPr>
          <a:xfrm>
            <a:off x="8498160" y="46886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1E610F5-CDDE-4908-BC5E-C2FE6DCF9025}" type="slidenum">
              <a:rPr b="0" lang="es-419" sz="10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&lt;número&gt;</a:t>
            </a:fld>
            <a:endParaRPr b="0" lang="es-CO" sz="1000" spc="-1" strike="noStrike">
              <a:latin typeface="Times New Roman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8183160" y="-66240"/>
            <a:ext cx="794520" cy="2661120"/>
          </a:xfrm>
          <a:prstGeom prst="rect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5"/>
          <p:cNvSpPr/>
          <p:nvPr/>
        </p:nvSpPr>
        <p:spPr>
          <a:xfrm rot="16200000">
            <a:off x="7255440" y="403920"/>
            <a:ext cx="1192320" cy="1059840"/>
          </a:xfrm>
          <a:prstGeom prst="rtTriangle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4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44160" y="1404000"/>
            <a:ext cx="8455320" cy="21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419" sz="3200" spc="-1" strike="noStrike">
                <a:solidFill>
                  <a:srgbClr val="000000"/>
                </a:solidFill>
                <a:highlight>
                  <a:srgbClr val="f8e71c"/>
                </a:highlight>
                <a:latin typeface="Playfair Display"/>
                <a:ea typeface="Playfair Display"/>
              </a:rPr>
              <a:t>PROGRAMA DE SOPORTE EN EL RECONOCIMIENTO Y CLASIFICACIÓN DE MAMOGRAFÍAS SEGÚN ESCALA BI-RADS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44160" y="3550680"/>
            <a:ext cx="4909680" cy="5774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tIns="91440" bIns="91440" anchor="ctr">
            <a:normAutofit fontScale="2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419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DIEGO FERNANDO GOMEZ LOPEZ</a:t>
            </a:r>
            <a:endParaRPr b="0" lang="es-CO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s-419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1088356654</a:t>
            </a:r>
            <a:endParaRPr b="0" lang="es-CO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311760" y="2131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419" sz="30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PROCESO DE DESARROLLO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Google Shape;129;p22" descr=""/>
          <p:cNvPicPr/>
          <p:nvPr/>
        </p:nvPicPr>
        <p:blipFill>
          <a:blip r:embed="rId1"/>
          <a:stretch/>
        </p:blipFill>
        <p:spPr>
          <a:xfrm>
            <a:off x="7212240" y="1988280"/>
            <a:ext cx="1619640" cy="1619640"/>
          </a:xfrm>
          <a:prstGeom prst="rect">
            <a:avLst/>
          </a:prstGeom>
          <a:ln>
            <a:noFill/>
          </a:ln>
        </p:spPr>
      </p:pic>
      <p:pic>
        <p:nvPicPr>
          <p:cNvPr id="235" name="Google Shape;130;p22" descr=""/>
          <p:cNvPicPr/>
          <p:nvPr/>
        </p:nvPicPr>
        <p:blipFill>
          <a:blip r:embed="rId2"/>
          <a:stretch/>
        </p:blipFill>
        <p:spPr>
          <a:xfrm>
            <a:off x="419760" y="1659600"/>
            <a:ext cx="6644880" cy="209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2400480" y="1183320"/>
            <a:ext cx="4632120" cy="119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 fontScale="84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419" sz="38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GRACIAS POR SU ATENCION</a:t>
            </a:r>
            <a:endParaRPr b="0" lang="es-CO" sz="3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2680" y="433800"/>
            <a:ext cx="789948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419" sz="30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OBJETIVO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82680" y="1245960"/>
            <a:ext cx="7038360" cy="3407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s-419" sz="1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Como objetivo principal para el desarrollo del programa de soporte en el reconocimiento de mamografías y clasificación según escala Birads, se tiene: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Playfair Display"/>
              <a:buAutoNum type="arabicPeriod"/>
              <a:tabLst>
                <a:tab algn="l" pos="0"/>
              </a:tabLst>
            </a:pPr>
            <a:r>
              <a:rPr b="0" lang="es-419" sz="1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el desarrollar un programa de clasificación de imágenes que valga como proyecto final de la materia de computación blanda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Playfair Display"/>
              <a:buAutoNum type="arabicPeriod"/>
              <a:tabLst>
                <a:tab algn="l" pos="0"/>
              </a:tabLst>
            </a:pPr>
            <a:r>
              <a:rPr b="0" lang="es-419" sz="1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brindar la posibilidad de agilizar el proceso de detección de tumores cancerígenos en las mamas mediante el análisis de mamografías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419" sz="30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RECURSOS USADOS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311760" y="1234080"/>
            <a:ext cx="3999600" cy="2115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3000"/>
          </a:bodyPr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s-419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Redes neuronales convolucionales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s-419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Plataforma Kaggle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s-419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DataSet público con mamografías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s-419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Lenguaje de programación Python y librerias del mismo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s-419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Material proporcionado por el docente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Playfair Display"/>
              <a:buChar char="●"/>
            </a:pPr>
            <a:r>
              <a:rPr b="0" lang="es-419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Información en cursos, foros y videos del internet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Google Shape;79;p15" descr=""/>
          <p:cNvPicPr/>
          <p:nvPr/>
        </p:nvPicPr>
        <p:blipFill>
          <a:blip r:embed="rId1"/>
          <a:stretch/>
        </p:blipFill>
        <p:spPr>
          <a:xfrm rot="577200">
            <a:off x="4640400" y="1457640"/>
            <a:ext cx="2764800" cy="104940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4180680" y="3412800"/>
            <a:ext cx="1974240" cy="17305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Google Shape;81;p15" descr=""/>
          <p:cNvPicPr/>
          <p:nvPr/>
        </p:nvPicPr>
        <p:blipFill>
          <a:blip r:embed="rId2"/>
          <a:stretch/>
        </p:blipFill>
        <p:spPr>
          <a:xfrm>
            <a:off x="590760" y="3482280"/>
            <a:ext cx="5370120" cy="159120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82;p15" descr=""/>
          <p:cNvPicPr/>
          <p:nvPr/>
        </p:nvPicPr>
        <p:blipFill>
          <a:blip r:embed="rId3"/>
          <a:stretch/>
        </p:blipFill>
        <p:spPr>
          <a:xfrm rot="21094200">
            <a:off x="6393960" y="2439000"/>
            <a:ext cx="2683800" cy="252072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83;p15" descr=""/>
          <p:cNvPicPr/>
          <p:nvPr/>
        </p:nvPicPr>
        <p:blipFill>
          <a:blip r:embed="rId4"/>
          <a:stretch/>
        </p:blipFill>
        <p:spPr>
          <a:xfrm>
            <a:off x="7412040" y="255960"/>
            <a:ext cx="1664280" cy="166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1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s-419" sz="30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CLASIFICACION SEGUN BI-RADS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311760" y="1234080"/>
            <a:ext cx="3999600" cy="2115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s-419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El BI-RADS (Breast Imaging Report and Database System) es un sistema de categorización de lesiones mamarias cuyo objetivo es estandarizar el informe y el lenguaje mamográfico para facilitar la comunicación entre los diferentes especialistas implicados en el manejo de la patología mamaria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Google Shape;90;p16" descr=""/>
          <p:cNvPicPr/>
          <p:nvPr/>
        </p:nvPicPr>
        <p:blipFill>
          <a:blip r:embed="rId1"/>
          <a:stretch/>
        </p:blipFill>
        <p:spPr>
          <a:xfrm>
            <a:off x="4464000" y="1170000"/>
            <a:ext cx="4527360" cy="301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11760" y="2131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419" sz="30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PROCESO DE DESARROLLO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Google Shape;96;p17" descr=""/>
          <p:cNvPicPr/>
          <p:nvPr/>
        </p:nvPicPr>
        <p:blipFill>
          <a:blip r:embed="rId1"/>
          <a:stretch/>
        </p:blipFill>
        <p:spPr>
          <a:xfrm>
            <a:off x="309600" y="1450080"/>
            <a:ext cx="8524440" cy="268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11760" y="2131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419" sz="30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PROCESO DE DESARROLLO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Google Shape;102;p18" descr=""/>
          <p:cNvPicPr/>
          <p:nvPr/>
        </p:nvPicPr>
        <p:blipFill>
          <a:blip r:embed="rId1"/>
          <a:stretch/>
        </p:blipFill>
        <p:spPr>
          <a:xfrm>
            <a:off x="311760" y="1312560"/>
            <a:ext cx="8679600" cy="92916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103;p18" descr=""/>
          <p:cNvPicPr/>
          <p:nvPr/>
        </p:nvPicPr>
        <p:blipFill>
          <a:blip r:embed="rId2"/>
          <a:stretch/>
        </p:blipFill>
        <p:spPr>
          <a:xfrm>
            <a:off x="311760" y="2333880"/>
            <a:ext cx="8520120" cy="232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311760" y="2131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419" sz="30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PROCESO DE DESARROLLO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Google Shape;109;p19" descr=""/>
          <p:cNvPicPr/>
          <p:nvPr/>
        </p:nvPicPr>
        <p:blipFill>
          <a:blip r:embed="rId1"/>
          <a:stretch/>
        </p:blipFill>
        <p:spPr>
          <a:xfrm>
            <a:off x="384840" y="1949760"/>
            <a:ext cx="8520120" cy="216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311760" y="2131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419" sz="30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PROCESO DE DESARROLLO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Google Shape;115;p20" descr=""/>
          <p:cNvPicPr/>
          <p:nvPr/>
        </p:nvPicPr>
        <p:blipFill>
          <a:blip r:embed="rId1"/>
          <a:stretch/>
        </p:blipFill>
        <p:spPr>
          <a:xfrm>
            <a:off x="540360" y="1096560"/>
            <a:ext cx="8291520" cy="884160"/>
          </a:xfrm>
          <a:prstGeom prst="rect">
            <a:avLst/>
          </a:prstGeom>
          <a:ln>
            <a:noFill/>
          </a:ln>
        </p:spPr>
      </p:pic>
      <p:pic>
        <p:nvPicPr>
          <p:cNvPr id="229" name="Google Shape;116;p20" descr=""/>
          <p:cNvPicPr/>
          <p:nvPr/>
        </p:nvPicPr>
        <p:blipFill>
          <a:blip r:embed="rId2"/>
          <a:stretch/>
        </p:blipFill>
        <p:spPr>
          <a:xfrm>
            <a:off x="540360" y="2158200"/>
            <a:ext cx="8291520" cy="267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11760" y="2131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1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419" sz="3000" spc="-1" strike="noStrike">
                <a:solidFill>
                  <a:srgbClr val="000000"/>
                </a:solidFill>
                <a:highlight>
                  <a:srgbClr val="f8e71c"/>
                </a:highlight>
                <a:latin typeface="Oswald"/>
                <a:ea typeface="Oswald"/>
              </a:rPr>
              <a:t>PROCESO DE DESARROLLO</a:t>
            </a:r>
            <a:endParaRPr b="0" lang="es-CO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Google Shape;122;p21" descr=""/>
          <p:cNvPicPr/>
          <p:nvPr/>
        </p:nvPicPr>
        <p:blipFill>
          <a:blip r:embed="rId1"/>
          <a:stretch/>
        </p:blipFill>
        <p:spPr>
          <a:xfrm>
            <a:off x="268560" y="1401480"/>
            <a:ext cx="8606520" cy="211392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123;p21" descr=""/>
          <p:cNvPicPr/>
          <p:nvPr/>
        </p:nvPicPr>
        <p:blipFill>
          <a:blip r:embed="rId2"/>
          <a:stretch/>
        </p:blipFill>
        <p:spPr>
          <a:xfrm>
            <a:off x="1866960" y="3741120"/>
            <a:ext cx="5409720" cy="79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es-CO</dc:language>
  <cp:lastModifiedBy/>
  <dcterms:modified xsi:type="dcterms:W3CDTF">2021-12-15T17:56:30Z</dcterms:modified>
  <cp:revision>1</cp:revision>
  <dc:subject/>
  <dc:title/>
</cp:coreProperties>
</file>